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40" r:id="rId3"/>
    <p:sldId id="377" r:id="rId4"/>
    <p:sldId id="347" r:id="rId5"/>
    <p:sldId id="381" r:id="rId6"/>
    <p:sldId id="382" r:id="rId7"/>
    <p:sldId id="358" r:id="rId8"/>
    <p:sldId id="383" r:id="rId9"/>
    <p:sldId id="261" r:id="rId10"/>
    <p:sldId id="297" r:id="rId11"/>
    <p:sldId id="329" r:id="rId12"/>
    <p:sldId id="300" r:id="rId13"/>
    <p:sldId id="302" r:id="rId14"/>
    <p:sldId id="298" r:id="rId15"/>
    <p:sldId id="305" r:id="rId16"/>
    <p:sldId id="321" r:id="rId17"/>
    <p:sldId id="319" r:id="rId18"/>
    <p:sldId id="317" r:id="rId19"/>
    <p:sldId id="318" r:id="rId20"/>
    <p:sldId id="322" r:id="rId21"/>
    <p:sldId id="320" r:id="rId22"/>
    <p:sldId id="330" r:id="rId23"/>
    <p:sldId id="296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ubik" panose="02000604000000020004" pitchFamily="2" charset="-79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8" roundtripDataSignature="AMtx7mjyoU4vhkWF0kvlNuYveoHze2F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F8356-154B-4CA6-8736-E513160B3E1B}" v="1" dt="2023-09-10T21:04:40.687"/>
  </p1510:revLst>
</p1510:revInfo>
</file>

<file path=ppt/tableStyles.xml><?xml version="1.0" encoding="utf-8"?>
<a:tblStyleLst xmlns:a="http://schemas.openxmlformats.org/drawingml/2006/main" def="{8396CB31-569E-4B18-A23F-51447D1BD4F1}">
  <a:tblStyle styleId="{8396CB31-569E-4B18-A23F-51447D1BD4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2CE057E-09E1-4D0D-AC6B-FC80A632336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Alfredo Jimenez" userId="13d526cefa727978" providerId="LiveId" clId="{8ECF83EB-9E8A-4632-8814-1B0E3BD04948}"/>
    <pc:docChg chg="addSld delSld modSld">
      <pc:chgData name="Luis Alfredo Jimenez" userId="13d526cefa727978" providerId="LiveId" clId="{8ECF83EB-9E8A-4632-8814-1B0E3BD04948}" dt="2022-02-16T21:08:21.054" v="3" actId="47"/>
      <pc:docMkLst>
        <pc:docMk/>
      </pc:docMkLst>
      <pc:sldChg chg="modSp mod">
        <pc:chgData name="Luis Alfredo Jimenez" userId="13d526cefa727978" providerId="LiveId" clId="{8ECF83EB-9E8A-4632-8814-1B0E3BD04948}" dt="2022-02-16T21:04:11.197" v="1" actId="20577"/>
        <pc:sldMkLst>
          <pc:docMk/>
          <pc:sldMk cId="0" sldId="256"/>
        </pc:sldMkLst>
        <pc:spChg chg="mod">
          <ac:chgData name="Luis Alfredo Jimenez" userId="13d526cefa727978" providerId="LiveId" clId="{8ECF83EB-9E8A-4632-8814-1B0E3BD04948}" dt="2022-02-16T21:04:11.197" v="1" actId="20577"/>
          <ac:spMkLst>
            <pc:docMk/>
            <pc:sldMk cId="0" sldId="256"/>
            <ac:spMk id="79" creationId="{00000000-0000-0000-0000-000000000000}"/>
          </ac:spMkLst>
        </pc:spChg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0" sldId="26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611974986" sldId="29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15894656" sldId="298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4242161204" sldId="298"/>
        </pc:sldMkLst>
      </pc:sldChg>
      <pc:sldChg chg="del">
        <pc:chgData name="Luis Alfredo Jimenez" userId="13d526cefa727978" providerId="LiveId" clId="{8ECF83EB-9E8A-4632-8814-1B0E3BD04948}" dt="2022-02-16T21:08:21.054" v="3" actId="47"/>
        <pc:sldMkLst>
          <pc:docMk/>
          <pc:sldMk cId="3981475811" sldId="29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86064744" sldId="30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35789992" sldId="30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09761856" sldId="30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5247694" sldId="30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666124255" sldId="30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203328873" sldId="30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88527712" sldId="30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4054115752" sldId="30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887847147" sldId="310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33639604" sldId="31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625226337" sldId="31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017868003" sldId="313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911509741" sldId="314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787401573" sldId="31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52117018" sldId="316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741027142" sldId="31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202528819" sldId="31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654163272" sldId="31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845377741" sldId="31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688258955" sldId="31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942315311" sldId="31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6935812" sldId="32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202344114" sldId="32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829204421" sldId="32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412940401" sldId="32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566749039" sldId="32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999753555" sldId="323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92499707" sldId="324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875056668" sldId="32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387239058" sldId="326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120605247" sldId="32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37105632" sldId="32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942844054" sldId="32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07584783" sldId="32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45192487" sldId="32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001520838" sldId="32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194527136" sldId="32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559142821" sldId="330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076027338" sldId="33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52884799" sldId="331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692187295" sldId="332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565828545" sldId="333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830281743" sldId="334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727541681" sldId="338"/>
        </pc:sldMkLst>
      </pc:sldChg>
      <pc:sldMasterChg chg="delSldLayout">
        <pc:chgData name="Luis Alfredo Jimenez" userId="13d526cefa727978" providerId="LiveId" clId="{8ECF83EB-9E8A-4632-8814-1B0E3BD04948}" dt="2022-02-16T21:04:06.613" v="0" actId="47"/>
        <pc:sldMasterMkLst>
          <pc:docMk/>
          <pc:sldMasterMk cId="0" sldId="2147483648"/>
        </pc:sldMasterMkLst>
        <pc:sldLayoutChg chg="del">
          <pc:chgData name="Luis Alfredo Jimenez" userId="13d526cefa727978" providerId="LiveId" clId="{8ECF83EB-9E8A-4632-8814-1B0E3BD04948}" dt="2022-02-16T21:04:06.613" v="0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Jesús Quiroga" userId="fa1e3511-7065-482c-be69-2fde590d3d44" providerId="ADAL" clId="{E96F8356-154B-4CA6-8736-E513160B3E1B}"/>
    <pc:docChg chg="undo custSel addSld delSld modSld">
      <pc:chgData name="Jesús Quiroga" userId="fa1e3511-7065-482c-be69-2fde590d3d44" providerId="ADAL" clId="{E96F8356-154B-4CA6-8736-E513160B3E1B}" dt="2023-09-10T21:05:33.262" v="17" actId="47"/>
      <pc:docMkLst>
        <pc:docMk/>
      </pc:docMkLst>
      <pc:sldChg chg="del">
        <pc:chgData name="Jesús Quiroga" userId="fa1e3511-7065-482c-be69-2fde590d3d44" providerId="ADAL" clId="{E96F8356-154B-4CA6-8736-E513160B3E1B}" dt="2023-09-10T21:05:29.786" v="16" actId="47"/>
        <pc:sldMkLst>
          <pc:docMk/>
          <pc:sldMk cId="1666124255" sldId="306"/>
        </pc:sldMkLst>
      </pc:sldChg>
      <pc:sldChg chg="del">
        <pc:chgData name="Jesús Quiroga" userId="fa1e3511-7065-482c-be69-2fde590d3d44" providerId="ADAL" clId="{E96F8356-154B-4CA6-8736-E513160B3E1B}" dt="2023-09-10T21:05:33.262" v="17" actId="47"/>
        <pc:sldMkLst>
          <pc:docMk/>
          <pc:sldMk cId="1203328873" sldId="307"/>
        </pc:sldMkLst>
      </pc:sldChg>
      <pc:sldChg chg="del">
        <pc:chgData name="Jesús Quiroga" userId="fa1e3511-7065-482c-be69-2fde590d3d44" providerId="ADAL" clId="{E96F8356-154B-4CA6-8736-E513160B3E1B}" dt="2023-09-10T21:03:22.079" v="12" actId="47"/>
        <pc:sldMkLst>
          <pc:docMk/>
          <pc:sldMk cId="188527712" sldId="308"/>
        </pc:sldMkLst>
      </pc:sldChg>
      <pc:sldChg chg="del">
        <pc:chgData name="Jesús Quiroga" userId="fa1e3511-7065-482c-be69-2fde590d3d44" providerId="ADAL" clId="{E96F8356-154B-4CA6-8736-E513160B3E1B}" dt="2023-09-10T21:03:29.976" v="14" actId="47"/>
        <pc:sldMkLst>
          <pc:docMk/>
          <pc:sldMk cId="4054115752" sldId="309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1887847147" sldId="310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3333639604" sldId="311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625226337" sldId="312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1017868003" sldId="313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911509741" sldId="314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2787401573" sldId="315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1752117018" sldId="316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1202528819" sldId="317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845377741" sldId="318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688258955" sldId="319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346935812" sldId="320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412940401" sldId="321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566749039" sldId="322"/>
        </pc:sldMkLst>
      </pc:sldChg>
      <pc:sldChg chg="del">
        <pc:chgData name="Jesús Quiroga" userId="fa1e3511-7065-482c-be69-2fde590d3d44" providerId="ADAL" clId="{E96F8356-154B-4CA6-8736-E513160B3E1B}" dt="2023-09-10T21:02:49.504" v="10" actId="47"/>
        <pc:sldMkLst>
          <pc:docMk/>
          <pc:sldMk cId="999753555" sldId="323"/>
        </pc:sldMkLst>
      </pc:sldChg>
      <pc:sldChg chg="del">
        <pc:chgData name="Jesús Quiroga" userId="fa1e3511-7065-482c-be69-2fde590d3d44" providerId="ADAL" clId="{E96F8356-154B-4CA6-8736-E513160B3E1B}" dt="2023-09-10T21:03:04.123" v="11" actId="47"/>
        <pc:sldMkLst>
          <pc:docMk/>
          <pc:sldMk cId="3392499707" sldId="324"/>
        </pc:sldMkLst>
      </pc:sldChg>
      <pc:sldChg chg="del">
        <pc:chgData name="Jesús Quiroga" userId="fa1e3511-7065-482c-be69-2fde590d3d44" providerId="ADAL" clId="{E96F8356-154B-4CA6-8736-E513160B3E1B}" dt="2023-09-10T21:02:33.288" v="6" actId="47"/>
        <pc:sldMkLst>
          <pc:docMk/>
          <pc:sldMk cId="2387239058" sldId="326"/>
        </pc:sldMkLst>
      </pc:sldChg>
      <pc:sldChg chg="add del">
        <pc:chgData name="Jesús Quiroga" userId="fa1e3511-7065-482c-be69-2fde590d3d44" providerId="ADAL" clId="{E96F8356-154B-4CA6-8736-E513160B3E1B}" dt="2023-09-10T21:02:43.417" v="9" actId="47"/>
        <pc:sldMkLst>
          <pc:docMk/>
          <pc:sldMk cId="1737105632" sldId="327"/>
        </pc:sldMkLst>
      </pc:sldChg>
      <pc:sldChg chg="del">
        <pc:chgData name="Jesús Quiroga" userId="fa1e3511-7065-482c-be69-2fde590d3d44" providerId="ADAL" clId="{E96F8356-154B-4CA6-8736-E513160B3E1B}" dt="2023-09-10T21:03:27.782" v="13" actId="47"/>
        <pc:sldMkLst>
          <pc:docMk/>
          <pc:sldMk cId="3445192487" sldId="328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076027338" sldId="330"/>
        </pc:sldMkLst>
      </pc:sldChg>
      <pc:sldChg chg="del">
        <pc:chgData name="Jesús Quiroga" userId="fa1e3511-7065-482c-be69-2fde590d3d44" providerId="ADAL" clId="{E96F8356-154B-4CA6-8736-E513160B3E1B}" dt="2023-09-10T20:09:48.768" v="1" actId="47"/>
        <pc:sldMkLst>
          <pc:docMk/>
          <pc:sldMk cId="2510863168" sldId="341"/>
        </pc:sldMkLst>
      </pc:sldChg>
      <pc:sldChg chg="del">
        <pc:chgData name="Jesús Quiroga" userId="fa1e3511-7065-482c-be69-2fde590d3d44" providerId="ADAL" clId="{E96F8356-154B-4CA6-8736-E513160B3E1B}" dt="2023-09-10T20:09:48.768" v="1" actId="47"/>
        <pc:sldMkLst>
          <pc:docMk/>
          <pc:sldMk cId="3801748666" sldId="375"/>
        </pc:sldMkLst>
      </pc:sldChg>
      <pc:sldChg chg="del">
        <pc:chgData name="Jesús Quiroga" userId="fa1e3511-7065-482c-be69-2fde590d3d44" providerId="ADAL" clId="{E96F8356-154B-4CA6-8736-E513160B3E1B}" dt="2023-09-10T20:10:14.032" v="2" actId="47"/>
        <pc:sldMkLst>
          <pc:docMk/>
          <pc:sldMk cId="2921130372" sldId="378"/>
        </pc:sldMkLst>
      </pc:sldChg>
      <pc:sldChg chg="del">
        <pc:chgData name="Jesús Quiroga" userId="fa1e3511-7065-482c-be69-2fde590d3d44" providerId="ADAL" clId="{E96F8356-154B-4CA6-8736-E513160B3E1B}" dt="2023-09-10T20:10:16.620" v="3" actId="47"/>
        <pc:sldMkLst>
          <pc:docMk/>
          <pc:sldMk cId="7166603" sldId="379"/>
        </pc:sldMkLst>
      </pc:sldChg>
      <pc:sldChg chg="del">
        <pc:chgData name="Jesús Quiroga" userId="fa1e3511-7065-482c-be69-2fde590d3d44" providerId="ADAL" clId="{E96F8356-154B-4CA6-8736-E513160B3E1B}" dt="2023-09-10T20:10:18.498" v="4" actId="47"/>
        <pc:sldMkLst>
          <pc:docMk/>
          <pc:sldMk cId="2681498999" sldId="38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563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  <c:invertIfNegative val="0"/>
          <c:val>
            <c:numRef>
              <c:f>Hoja1!$D$19:$D$25</c:f>
              <c:numCache>
                <c:formatCode>General</c:formatCode>
                <c:ptCount val="7"/>
                <c:pt idx="0">
                  <c:v>13</c:v>
                </c:pt>
                <c:pt idx="1">
                  <c:v>25</c:v>
                </c:pt>
                <c:pt idx="2">
                  <c:v>37</c:v>
                </c:pt>
                <c:pt idx="3">
                  <c:v>52</c:v>
                </c:pt>
                <c:pt idx="4">
                  <c:v>35</c:v>
                </c:pt>
                <c:pt idx="5">
                  <c:v>20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2F-46E3-97CF-78638B1D0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244207216"/>
        <c:axId val="-1244208848"/>
      </c:barChart>
      <c:catAx>
        <c:axId val="-1244207216"/>
        <c:scaling>
          <c:orientation val="minMax"/>
        </c:scaling>
        <c:delete val="1"/>
        <c:axPos val="b"/>
        <c:majorTickMark val="none"/>
        <c:minorTickMark val="none"/>
        <c:tickLblPos val="nextTo"/>
        <c:crossAx val="-1244208848"/>
        <c:crosses val="autoZero"/>
        <c:auto val="1"/>
        <c:lblAlgn val="ctr"/>
        <c:lblOffset val="100"/>
        <c:noMultiLvlLbl val="0"/>
      </c:catAx>
      <c:valAx>
        <c:axId val="-1244208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4420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5502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37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475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86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3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94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39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66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375174b3c_0_4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7375174b3c_0_41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g7375174b3c_0_4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7375174b3c_0_4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7375174b3c_0_4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375174b3c_0_420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7375174b3c_0_4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7375174b3c_0_4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7375174b3c_0_4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7375174b3c_0_4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 1">
  <p:cSld name="TITLE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1_Título y objeto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7375174b3c_0_367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375174b3c_0_367"/>
          <p:cNvSpPr txBox="1">
            <a:spLocks noGrp="1"/>
          </p:cNvSpPr>
          <p:nvPr>
            <p:ph type="body" idx="1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7375174b3c_0_36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7375174b3c_0_36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7375174b3c_0_36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09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OBJECT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7375174b3c_0_3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7375174b3c_0_3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g7375174b3c_0_37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7375174b3c_0_3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7375174b3c_0_3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7375174b3c_0_3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7375174b3c_0_38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7375174b3c_0_38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g7375174b3c_0_38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7375174b3c_0_38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7375174b3c_0_38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7375174b3c_0_3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g7375174b3c_0_3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g7375174b3c_0_3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375174b3c_0_3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7375174b3c_0_3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7375174b3c_0_3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7375174b3c_0_3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375174b3c_0_3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g7375174b3c_0_3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g7375174b3c_0_3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375174b3c_0_40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7375174b3c_0_40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7375174b3c_0_40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7375174b3c_0_40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7375174b3c_0_4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7375174b3c_0_4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75174b3c_0_40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7375174b3c_0_40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g7375174b3c_0_40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g7375174b3c_0_40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7375174b3c_0_4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7375174b3c_0_4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375174b3c_0_362"/>
          <p:cNvSpPr/>
          <p:nvPr/>
        </p:nvSpPr>
        <p:spPr>
          <a:xfrm>
            <a:off x="0" y="4714850"/>
            <a:ext cx="9144000" cy="428700"/>
          </a:xfrm>
          <a:prstGeom prst="rect">
            <a:avLst/>
          </a:prstGeom>
          <a:solidFill>
            <a:srgbClr val="5184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7375174b3c_0_362"/>
          <p:cNvSpPr txBox="1"/>
          <p:nvPr/>
        </p:nvSpPr>
        <p:spPr>
          <a:xfrm>
            <a:off x="21525" y="4731700"/>
            <a:ext cx="454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s-MX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Lenguaje R para Análisis de Datos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Google Shape;8;g7375174b3c_0_36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63442" y="4744575"/>
            <a:ext cx="1751968" cy="369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1378928"/>
            <a:ext cx="91440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Análisis de Datos con Lenguaje R</a:t>
            </a:r>
            <a:endParaRPr sz="48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0" y="3109850"/>
            <a:ext cx="9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Clase 6</a:t>
            </a:r>
            <a:endParaRPr sz="24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75" y="1012372"/>
            <a:ext cx="4106283" cy="3563728"/>
          </a:xfrm>
          <a:prstGeom prst="rect">
            <a:avLst/>
          </a:prstGeom>
        </p:spPr>
      </p:pic>
      <p:sp>
        <p:nvSpPr>
          <p:cNvPr id="4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6250" y="1607109"/>
            <a:ext cx="4119807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Llamamos dato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georrefeenciado</a:t>
            </a: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 a toda unidad que tiene asociada una referencia geográfica y es relevante o informativa, de tal modo que se puede representar la ubicación, el tamaño y la forma de un objeto en el planeta.</a:t>
            </a:r>
          </a:p>
        </p:txBody>
      </p:sp>
    </p:spTree>
    <p:extLst>
      <p:ext uri="{BB962C8B-B14F-4D97-AF65-F5344CB8AC3E}">
        <p14:creationId xmlns:p14="http://schemas.microsoft.com/office/powerpoint/2010/main" val="161197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12525"/>
          <a:stretch/>
        </p:blipFill>
        <p:spPr>
          <a:xfrm>
            <a:off x="6118718" y="1744983"/>
            <a:ext cx="2699657" cy="25620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26489"/>
          <a:stretch/>
        </p:blipFill>
        <p:spPr>
          <a:xfrm>
            <a:off x="256250" y="1744983"/>
            <a:ext cx="1785258" cy="25499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34673" y="4408714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Puntos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75521" y="440871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Polígonos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7198"/>
          <a:stretch/>
        </p:blipFill>
        <p:spPr>
          <a:xfrm>
            <a:off x="2400302" y="1744982"/>
            <a:ext cx="3145971" cy="254999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68485" y="4407816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Líneas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2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Shapefile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(.</a:t>
              </a: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shp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Formatos de archivos más comunes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189;p13"/>
          <p:cNvGrpSpPr/>
          <p:nvPr/>
        </p:nvGrpSpPr>
        <p:grpSpPr>
          <a:xfrm>
            <a:off x="751116" y="2360428"/>
            <a:ext cx="6444344" cy="638625"/>
            <a:chOff x="0" y="192315"/>
            <a:chExt cx="6444344" cy="638625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GeoJSON</a:t>
              </a:r>
              <a:endParaRPr dirty="0"/>
            </a:p>
          </p:txBody>
        </p:sp>
      </p:grpSp>
      <p:grpSp>
        <p:nvGrpSpPr>
          <p:cNvPr id="16" name="Google Shape;189;p13"/>
          <p:cNvGrpSpPr/>
          <p:nvPr/>
        </p:nvGrpSpPr>
        <p:grpSpPr>
          <a:xfrm>
            <a:off x="751116" y="3242171"/>
            <a:ext cx="6444344" cy="638625"/>
            <a:chOff x="0" y="192315"/>
            <a:chExt cx="6444344" cy="638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</a:rPr>
                <a:t>KML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606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82291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Importar datos a R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" name="Google Shape;189;p13"/>
          <p:cNvGrpSpPr/>
          <p:nvPr/>
        </p:nvGrpSpPr>
        <p:grpSpPr>
          <a:xfrm>
            <a:off x="782291" y="2231570"/>
            <a:ext cx="6444344" cy="638625"/>
            <a:chOff x="0" y="192315"/>
            <a:chExt cx="6444344" cy="638625"/>
          </a:xfrm>
        </p:grpSpPr>
        <p:sp>
          <p:nvSpPr>
            <p:cNvPr id="2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("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844641" y="3886763"/>
            <a:ext cx="5271649" cy="375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Está función nos devuelve un archivo de clase “</a:t>
            </a:r>
            <a:r>
              <a:rPr lang="es-MX" dirty="0" err="1"/>
              <a:t>sf</a:t>
            </a:r>
            <a:r>
              <a:rPr lang="es-MX" dirty="0"/>
              <a:t>” “</a:t>
            </a:r>
            <a:r>
              <a:rPr lang="es-MX" dirty="0" err="1"/>
              <a:t>data.frame</a:t>
            </a:r>
            <a:r>
              <a:rPr lang="es-MX" dirty="0"/>
              <a:t>”</a:t>
            </a:r>
          </a:p>
        </p:txBody>
      </p:sp>
      <p:grpSp>
        <p:nvGrpSpPr>
          <p:cNvPr id="12" name="Google Shape;189;p13"/>
          <p:cNvGrpSpPr/>
          <p:nvPr/>
        </p:nvGrpSpPr>
        <p:grpSpPr>
          <a:xfrm>
            <a:off x="782291" y="2984455"/>
            <a:ext cx="6444344" cy="638625"/>
            <a:chOff x="0" y="192315"/>
            <a:chExt cx="6444344" cy="638625"/>
          </a:xfrm>
        </p:grpSpPr>
        <p:sp>
          <p:nvSpPr>
            <p:cNvPr id="13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0976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1" y="1668003"/>
            <a:ext cx="4237185" cy="3026561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=TOT_POB)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879986" y="2120589"/>
            <a:ext cx="3083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Se puede utilizar una variable para representar cada polígono.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 En este caso cada radio censal está coloreado por la población que tiene en su interior</a:t>
            </a:r>
            <a:endParaRPr lang="es-AR" dirty="0">
              <a:solidFill>
                <a:schemeClr val="tx1"/>
              </a:solidFill>
              <a:latin typeface="Rubik" panose="020B0604020202020204" charset="0"/>
              <a:cs typeface="Rubi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9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=Comuna)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993207" y="2240332"/>
            <a:ext cx="308399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spcAft>
                <a:spcPts val="600"/>
              </a:spcAft>
              <a:defRPr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defRPr>
            </a:lvl1pPr>
          </a:lstStyle>
          <a:p>
            <a:r>
              <a:rPr lang="es-MX" dirty="0"/>
              <a:t>También se puede pintar por una variable de tipo factor.</a:t>
            </a:r>
          </a:p>
          <a:p>
            <a:r>
              <a:rPr lang="es-MX" dirty="0"/>
              <a:t>En este caso se está pintando por las distintas Comunas en CABA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744983"/>
            <a:ext cx="4520759" cy="29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</p:spTree>
    <p:extLst>
      <p:ext uri="{BB962C8B-B14F-4D97-AF65-F5344CB8AC3E}">
        <p14:creationId xmlns:p14="http://schemas.microsoft.com/office/powerpoint/2010/main" val="241294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CuadroTexto 8"/>
          <p:cNvSpPr txBox="1"/>
          <p:nvPr/>
        </p:nvSpPr>
        <p:spPr>
          <a:xfrm>
            <a:off x="251241" y="1873962"/>
            <a:ext cx="5472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/>
              <a:t>Esta librería nos permite: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Combinar múltiples capas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Exportar Mapas en formato .</a:t>
            </a:r>
            <a:r>
              <a:rPr lang="es-MX" sz="1600" b="1" dirty="0" err="1"/>
              <a:t>html</a:t>
            </a:r>
            <a:endParaRPr lang="es-MX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Agregar </a:t>
            </a:r>
            <a:r>
              <a:rPr lang="es-MX" sz="1600" b="1" dirty="0" err="1"/>
              <a:t>tooltips</a:t>
            </a:r>
            <a:r>
              <a:rPr lang="es-MX" sz="1600" b="1" dirty="0"/>
              <a:t> o </a:t>
            </a:r>
            <a:r>
              <a:rPr lang="es-MX" sz="1600" b="1" dirty="0" err="1"/>
              <a:t>labels</a:t>
            </a:r>
            <a:r>
              <a:rPr lang="es-MX" sz="1600" b="1" dirty="0"/>
              <a:t> al interactuar con el mapa</a:t>
            </a:r>
            <a:endParaRPr lang="es-AR" sz="1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r="8031" b="3916"/>
          <a:stretch/>
        </p:blipFill>
        <p:spPr>
          <a:xfrm>
            <a:off x="6107653" y="994782"/>
            <a:ext cx="2915161" cy="36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1" y="2085041"/>
            <a:ext cx="7509148" cy="2420858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251241" y="1482408"/>
            <a:ext cx="7276666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sp>
        <p:nvSpPr>
          <p:cNvPr id="17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8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0252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1" y="2048590"/>
            <a:ext cx="5961111" cy="2305056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7697929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addProviderTiles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7" y="2048590"/>
            <a:ext cx="5118653" cy="2305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10" y="2048590"/>
            <a:ext cx="4375620" cy="23050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56" y="2048590"/>
            <a:ext cx="4502614" cy="230505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774763" y="2050573"/>
            <a:ext cx="2254132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Tiene múltiples capas para utilizar de fondos.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(ver todas las disponibles en R: 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names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providers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s-A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Capas de fondos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4537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3600" b="1" i="0" u="none" strike="noStrike" cap="none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600" b="1" i="0" u="none" strike="noStrike" cap="none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75258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359695" y="1366603"/>
            <a:ext cx="817629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puntos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32" y="1796218"/>
            <a:ext cx="5841370" cy="28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1" y="1687218"/>
            <a:ext cx="5919991" cy="2967377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845773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153267" y="2009466"/>
            <a:ext cx="4995676" cy="2007968"/>
            <a:chOff x="-1" y="192315"/>
            <a:chExt cx="621311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213112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-1" y="223490"/>
              <a:ext cx="621311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 Hospitales)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r="16846"/>
          <a:stretch/>
        </p:blipFill>
        <p:spPr>
          <a:xfrm>
            <a:off x="5344885" y="1458686"/>
            <a:ext cx="3592286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/>
          <p:nvPr/>
        </p:nvSpPr>
        <p:spPr>
          <a:xfrm>
            <a:off x="0" y="1866528"/>
            <a:ext cx="91440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54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¡Muchas gracias!</a:t>
            </a:r>
            <a:endParaRPr sz="5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0" y="2905952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¡Sigamos trabajando!</a:t>
            </a:r>
            <a:endParaRPr sz="2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6CF2B5-9145-48E8-AA10-3CD11FEA05A2}"/>
              </a:ext>
            </a:extLst>
          </p:cNvPr>
          <p:cNvSpPr txBox="1"/>
          <p:nvPr/>
        </p:nvSpPr>
        <p:spPr>
          <a:xfrm>
            <a:off x="562167" y="539243"/>
            <a:ext cx="8019665" cy="410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Utilizaremos la librería</a:t>
            </a:r>
            <a:r>
              <a:rPr lang="es-AR" sz="1800" dirty="0">
                <a:solidFill>
                  <a:schemeClr val="tx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AR" sz="1800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ggplot2: </a:t>
            </a:r>
          </a:p>
          <a:p>
            <a:pPr algn="just">
              <a:lnSpc>
                <a:spcPct val="150000"/>
              </a:lnSpc>
            </a:pPr>
            <a:endParaRPr lang="es-AR" sz="800" b="1" i="1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Es flexible para crear gráficos visualmente atractivos.</a:t>
            </a:r>
          </a:p>
          <a:p>
            <a:pPr algn="just">
              <a:lnSpc>
                <a:spcPct val="150000"/>
              </a:lnSpc>
            </a:pPr>
            <a:endParaRPr lang="es-AR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Tiene mantenimiento constante.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AR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Permite manipular los títulos, los ejes, los colores, los símbolos y tamaños, entre otros elementos.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ES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Maneja objetos de la clase </a:t>
            </a:r>
            <a:r>
              <a:rPr lang="es-AR" sz="1800" i="1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data.frame</a:t>
            </a:r>
            <a:r>
              <a:rPr lang="es-AR" sz="1800" i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AR" sz="1800" i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ctr">
              <a:lnSpc>
                <a:spcPct val="150000"/>
              </a:lnSpc>
            </a:pPr>
            <a:r>
              <a:rPr lang="es-AR" sz="1800" i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Carguemos la librería -&gt; </a:t>
            </a:r>
            <a:r>
              <a:rPr lang="es-AR" sz="1800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library</a:t>
            </a:r>
            <a:r>
              <a:rPr lang="es-AR" sz="1800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(ggplot2)</a:t>
            </a:r>
          </a:p>
        </p:txBody>
      </p:sp>
      <p:sp>
        <p:nvSpPr>
          <p:cNvPr id="4" name="Google Shape;188;p13">
            <a:extLst>
              <a:ext uri="{FF2B5EF4-FFF2-40B4-BE49-F238E27FC236}">
                <a16:creationId xmlns:a16="http://schemas.microsoft.com/office/drawing/2014/main" id="{EFF5F587-707E-409A-8CD1-1470028F6656}"/>
              </a:ext>
            </a:extLst>
          </p:cNvPr>
          <p:cNvSpPr txBox="1"/>
          <p:nvPr/>
        </p:nvSpPr>
        <p:spPr>
          <a:xfrm>
            <a:off x="207697" y="7244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18159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/>
          <p:cNvGrpSpPr/>
          <p:nvPr/>
        </p:nvGrpSpPr>
        <p:grpSpPr>
          <a:xfrm>
            <a:off x="829019" y="1867692"/>
            <a:ext cx="1914181" cy="1795748"/>
            <a:chOff x="829019" y="1867692"/>
            <a:chExt cx="1914181" cy="1795748"/>
          </a:xfrm>
        </p:grpSpPr>
        <p:cxnSp>
          <p:nvCxnSpPr>
            <p:cNvPr id="3" name="Conector recto de flecha 2"/>
            <p:cNvCxnSpPr/>
            <p:nvPr/>
          </p:nvCxnSpPr>
          <p:spPr>
            <a:xfrm flipV="1">
              <a:off x="829019" y="1867692"/>
              <a:ext cx="2754" cy="1795748"/>
            </a:xfrm>
            <a:prstGeom prst="straightConnector1">
              <a:avLst/>
            </a:prstGeom>
            <a:ln w="38100">
              <a:solidFill>
                <a:srgbClr val="4563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/>
            <p:cNvCxnSpPr/>
            <p:nvPr/>
          </p:nvCxnSpPr>
          <p:spPr>
            <a:xfrm flipV="1">
              <a:off x="829019" y="3638117"/>
              <a:ext cx="1914181" cy="23488"/>
            </a:xfrm>
            <a:prstGeom prst="straightConnector1">
              <a:avLst/>
            </a:prstGeom>
            <a:ln w="38100">
              <a:solidFill>
                <a:srgbClr val="4563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Gráficos de barra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489611" cy="2567461"/>
            <a:chOff x="2207820" y="1567109"/>
            <a:chExt cx="6643610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Distribución</a:t>
              </a: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s-AR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univariada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Frecuencia de una variable</a:t>
              </a:r>
              <a:endParaRPr lang="es-AR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Tipo de variable</a:t>
              </a:r>
              <a:endParaRPr lang="es-AR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05009" y="3825014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35964" y="2864849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689590" y="186769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65633" y="1593744"/>
              <a:ext cx="3885797" cy="5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750"/>
                </a:spcBef>
              </a:pPr>
              <a:r>
                <a:rPr lang="es-MX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Se representa una sola variable y sus cualidades</a:t>
              </a:r>
              <a:endParaRPr lang="en-US" altLang="es-AR" sz="12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40156" y="2550322"/>
              <a:ext cx="3859767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El alto de la barra para cada categoría dependerá del valor de su frecuencia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6" y="3521349"/>
              <a:ext cx="3911144" cy="5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La variable representada puede ser cualitativa o cuantitativa discreta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1012371" y="2786743"/>
            <a:ext cx="370115" cy="875744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1558914" y="2329543"/>
            <a:ext cx="370115" cy="1320799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2088160" y="2586162"/>
            <a:ext cx="370115" cy="1064140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529759" y="2611677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Cantidad o porcentaje</a:t>
            </a:r>
            <a:endParaRPr lang="es-AR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829848" y="3687786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Variable 1 (Categórica)</a:t>
            </a:r>
            <a:endParaRPr lang="es-AR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721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186117" y="5281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(datos)+</a:t>
            </a:r>
          </a:p>
          <a:p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))</a:t>
            </a:r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754499" y="-13833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(datos)+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</a:t>
            </a:r>
            <a:r>
              <a:rPr lang="es-ES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ES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color="#5184b9",fill="#5184b9")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+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ES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(x="Tipo", y="Cantidad")</a:t>
            </a:r>
            <a:endParaRPr lang="es-MX" sz="1800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895026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1" y="1586519"/>
            <a:ext cx="3810532" cy="28578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631407"/>
            <a:ext cx="381053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 -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337673-A5D6-4FD1-B0E4-AC8E1D5BC371}"/>
              </a:ext>
            </a:extLst>
          </p:cNvPr>
          <p:cNvSpPr/>
          <p:nvPr/>
        </p:nvSpPr>
        <p:spPr>
          <a:xfrm>
            <a:off x="17226" y="558163"/>
            <a:ext cx="47861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fill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color="#5184b9")+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(x=“Habitaciones", y=“Cantidad",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fill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="Ambientes")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39B5B22-5CB2-4E17-9EAA-4A1101116B22}"/>
              </a:ext>
            </a:extLst>
          </p:cNvPr>
          <p:cNvCxnSpPr>
            <a:cxnSpLocks/>
          </p:cNvCxnSpPr>
          <p:nvPr/>
        </p:nvCxnSpPr>
        <p:spPr>
          <a:xfrm>
            <a:off x="1855960" y="1712724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6416D5A5-6F18-42DB-9957-CE4CE0191E72}"/>
              </a:ext>
            </a:extLst>
          </p:cNvPr>
          <p:cNvSpPr/>
          <p:nvPr/>
        </p:nvSpPr>
        <p:spPr>
          <a:xfrm>
            <a:off x="4760671" y="59053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color="#5184b9",fill="#5184b9") 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(x=“Habitaciones", y=“Cantidad“)+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facet_wrap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(~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55E97B7-14D6-4168-A96E-2481C654BBCE}"/>
              </a:ext>
            </a:extLst>
          </p:cNvPr>
          <p:cNvCxnSpPr>
            <a:cxnSpLocks/>
          </p:cNvCxnSpPr>
          <p:nvPr/>
        </p:nvCxnSpPr>
        <p:spPr>
          <a:xfrm>
            <a:off x="6823730" y="1747387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8113B5-2E83-403B-B4F9-FF3DBF1A8DAB}"/>
              </a:ext>
            </a:extLst>
          </p:cNvPr>
          <p:cNvSpPr txBox="1"/>
          <p:nvPr/>
        </p:nvSpPr>
        <p:spPr>
          <a:xfrm>
            <a:off x="4572000" y="66329"/>
            <a:ext cx="436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ea typeface="MS PGothic" panose="020B0600070205080204" pitchFamily="34" charset="-128"/>
                <a:cs typeface="Rubik" panose="020B0604020202020204" charset="-79"/>
              </a:rPr>
              <a:t>Teniendo en cuenta una tercer variable</a:t>
            </a:r>
            <a:endParaRPr lang="es-AR" sz="1600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ea typeface="MS PGothic" panose="020B0600070205080204" pitchFamily="34" charset="-128"/>
              <a:cs typeface="Rubik" panose="020B0604020202020204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2" y="2048354"/>
            <a:ext cx="3482375" cy="2611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90" y="2161174"/>
            <a:ext cx="4534117" cy="2473155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5C54A1A-C93E-4885-B60E-0FCE21EBE91E}"/>
              </a:ext>
            </a:extLst>
          </p:cNvPr>
          <p:cNvCxnSpPr/>
          <p:nvPr/>
        </p:nvCxnSpPr>
        <p:spPr>
          <a:xfrm>
            <a:off x="4537270" y="590531"/>
            <a:ext cx="0" cy="37789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9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Histogramas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467223" cy="2567461"/>
            <a:chOff x="2207820" y="1567109"/>
            <a:chExt cx="6616515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Distribución univariada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Variable numérica</a:t>
              </a: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Detecta valores atipicos</a:t>
              </a: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69304" y="384346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66923" y="2877270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766923" y="185762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65632" y="1601836"/>
              <a:ext cx="3684192" cy="556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750"/>
                </a:spcBef>
              </a:pP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Puede utilizarse para ver la </a:t>
              </a:r>
              <a:r>
                <a:rPr lang="es-AR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distribuciones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univariadas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 variables</a:t>
              </a: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64567" y="2694759"/>
              <a:ext cx="3859768" cy="30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usa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con variables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numéricas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continuas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6" y="3521349"/>
              <a:ext cx="3884048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Este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gráfico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sirve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para detector valores que se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alejan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del resto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CC140D8-A035-41BA-B87D-D6EC94A68C14}"/>
              </a:ext>
            </a:extLst>
          </p:cNvPr>
          <p:cNvGrpSpPr/>
          <p:nvPr/>
        </p:nvGrpSpPr>
        <p:grpSpPr>
          <a:xfrm>
            <a:off x="89685" y="1748968"/>
            <a:ext cx="2450611" cy="2233740"/>
            <a:chOff x="89685" y="1748968"/>
            <a:chExt cx="2450611" cy="2233740"/>
          </a:xfrm>
        </p:grpSpPr>
        <p:grpSp>
          <p:nvGrpSpPr>
            <p:cNvPr id="84" name="Grupo 83"/>
            <p:cNvGrpSpPr/>
            <p:nvPr/>
          </p:nvGrpSpPr>
          <p:grpSpPr>
            <a:xfrm>
              <a:off x="586688" y="1854837"/>
              <a:ext cx="1914181" cy="1795748"/>
              <a:chOff x="829019" y="1867692"/>
              <a:chExt cx="1914181" cy="1795748"/>
            </a:xfrm>
          </p:grpSpPr>
          <p:cxnSp>
            <p:nvCxnSpPr>
              <p:cNvPr id="3" name="Conector recto de flecha 2"/>
              <p:cNvCxnSpPr/>
              <p:nvPr/>
            </p:nvCxnSpPr>
            <p:spPr>
              <a:xfrm flipV="1">
                <a:off x="829019" y="1867692"/>
                <a:ext cx="2754" cy="1795748"/>
              </a:xfrm>
              <a:prstGeom prst="straightConnector1">
                <a:avLst/>
              </a:prstGeom>
              <a:ln w="38100">
                <a:solidFill>
                  <a:srgbClr val="4563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 flipV="1">
                <a:off x="829019" y="3638117"/>
                <a:ext cx="1914181" cy="23488"/>
              </a:xfrm>
              <a:prstGeom prst="straightConnector1">
                <a:avLst/>
              </a:prstGeom>
              <a:ln w="38100">
                <a:solidFill>
                  <a:srgbClr val="4563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CuadroTexto 5"/>
            <p:cNvSpPr txBox="1"/>
            <p:nvPr/>
          </p:nvSpPr>
          <p:spPr>
            <a:xfrm rot="16200000">
              <a:off x="-314432" y="2598822"/>
              <a:ext cx="1116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Frecuencia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587517" y="3674931"/>
              <a:ext cx="195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Variable 1 (Numérica)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graphicFrame>
          <p:nvGraphicFramePr>
            <p:cNvPr id="49" name="Gráfico 48">
              <a:extLst>
                <a:ext uri="{FF2B5EF4-FFF2-40B4-BE49-F238E27FC236}">
                  <a16:creationId xmlns:a16="http://schemas.microsoft.com/office/drawing/2014/main" id="{27D34DD2-A2EB-44AA-A3CD-69EE096178B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35190" y="1748968"/>
            <a:ext cx="1846529" cy="19594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757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917709" y="583957"/>
            <a:ext cx="28726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)+</a:t>
            </a:r>
          </a:p>
          <a:p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geom_histogram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))</a:t>
            </a:r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507876" y="-53919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geom_histogram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color="#5184b9",fill="#5184b9")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Precio",y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="Frecuencia")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895026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074C4424-E5CB-4C58-B242-CED21358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4" y="1751892"/>
            <a:ext cx="3433113" cy="2592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20DCBE-B97E-428C-9FBF-791CF9DC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59" y="1751892"/>
            <a:ext cx="3433114" cy="2592000"/>
          </a:xfrm>
          <a:prstGeom prst="rect">
            <a:avLst/>
          </a:prstGeom>
        </p:spPr>
      </p:pic>
      <p:sp>
        <p:nvSpPr>
          <p:cNvPr id="6" name="AutoShape 2" descr="http://127.0.0.1:31376/graphics/plot.png?width=400&amp;height=302&amp;randomizer=978243821">
            <a:extLst>
              <a:ext uri="{FF2B5EF4-FFF2-40B4-BE49-F238E27FC236}">
                <a16:creationId xmlns:a16="http://schemas.microsoft.com/office/drawing/2014/main" id="{71388A98-53DB-4E12-847E-DA1586AEF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82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Datos </a:t>
            </a:r>
            <a:r>
              <a:rPr lang="es-MX" sz="36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Georeferenciados</a:t>
            </a:r>
            <a:endParaRPr lang="es-MX" sz="36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765</Words>
  <Application>Microsoft Office PowerPoint</Application>
  <PresentationFormat>Presentación en pantalla (16:9)</PresentationFormat>
  <Paragraphs>119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Rubik</vt:lpstr>
      <vt:lpstr>Arial</vt:lpstr>
      <vt:lpstr>Trebuchet MS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Castro</dc:creator>
  <cp:lastModifiedBy>Jesús Quiroga</cp:lastModifiedBy>
  <cp:revision>44</cp:revision>
  <dcterms:modified xsi:type="dcterms:W3CDTF">2023-09-10T21:05:42Z</dcterms:modified>
</cp:coreProperties>
</file>